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71" r:id="rId5"/>
    <p:sldId id="258" r:id="rId6"/>
    <p:sldId id="273" r:id="rId7"/>
    <p:sldId id="261" r:id="rId8"/>
    <p:sldId id="262" r:id="rId9"/>
    <p:sldId id="264" r:id="rId10"/>
    <p:sldId id="265" r:id="rId11"/>
    <p:sldId id="266" r:id="rId12"/>
    <p:sldId id="263" r:id="rId13"/>
    <p:sldId id="267" r:id="rId14"/>
    <p:sldId id="269" r:id="rId15"/>
    <p:sldId id="270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jp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622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72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4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88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87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660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636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575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349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2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9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E82A3-4FAE-4E4F-9729-447CEBAA9A4A}" type="datetimeFigureOut">
              <a:rPr lang="en-US" smtClean="0"/>
              <a:t>3/8/16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3614F-14C4-5B40-B91A-03F262B6A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1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5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file:///Users\garnier\Dropbox\PHD\GitHub\RREEBES\Brennan_Collins_2015_Nat-Clim_change\report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Growth responses of a green alga to multiple environmental drivers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10984" y="4845211"/>
            <a:ext cx="9144000" cy="1655762"/>
          </a:xfrm>
        </p:spPr>
        <p:txBody>
          <a:bodyPr/>
          <a:lstStyle/>
          <a:p>
            <a:r>
              <a:rPr lang="en-US" dirty="0" smtClean="0"/>
              <a:t>Georgina Brennan &amp; </a:t>
            </a:r>
            <a:r>
              <a:rPr lang="en-US" dirty="0" err="1" smtClean="0"/>
              <a:t>Sinéad</a:t>
            </a:r>
            <a:r>
              <a:rPr lang="en-US" dirty="0" smtClean="0"/>
              <a:t> Collins</a:t>
            </a:r>
          </a:p>
          <a:p>
            <a:r>
              <a:rPr lang="en-US" dirty="0" smtClean="0"/>
              <a:t>In</a:t>
            </a:r>
            <a:r>
              <a:rPr lang="en-US" i="1" dirty="0" smtClean="0"/>
              <a:t> Nature Climate Change </a:t>
            </a:r>
            <a:r>
              <a:rPr lang="en-US" b="1" dirty="0" smtClean="0"/>
              <a:t>5</a:t>
            </a:r>
            <a:r>
              <a:rPr lang="en-US" dirty="0" smtClean="0"/>
              <a:t>:892-897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53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Fig.2a Population growth rate of </a:t>
            </a:r>
            <a:r>
              <a:rPr lang="en-US" i="1" dirty="0" smtClean="0"/>
              <a:t>C. </a:t>
            </a:r>
            <a:r>
              <a:rPr lang="en-US" i="1" dirty="0" err="1" smtClean="0"/>
              <a:t>reinhardtii</a:t>
            </a:r>
            <a:r>
              <a:rPr lang="en-US" dirty="0" smtClean="0"/>
              <a:t> under zero to eight environmental drivers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423" b="49162"/>
          <a:stretch/>
        </p:blipFill>
        <p:spPr>
          <a:xfrm>
            <a:off x="2832496" y="1918092"/>
            <a:ext cx="6260132" cy="4194916"/>
          </a:xfrm>
        </p:spPr>
      </p:pic>
    </p:spTree>
    <p:extLst>
      <p:ext uri="{BB962C8B-B14F-4D97-AF65-F5344CB8AC3E}">
        <p14:creationId xmlns:p14="http://schemas.microsoft.com/office/powerpoint/2010/main" val="115211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Fig.2b-d Population growth rate predicted by a model (triangles) </a:t>
            </a:r>
            <a:r>
              <a:rPr lang="en-US" i="1" dirty="0" smtClean="0"/>
              <a:t>versus </a:t>
            </a:r>
            <a:r>
              <a:rPr lang="en-US" dirty="0" smtClean="0"/>
              <a:t>observed (points)</a:t>
            </a:r>
            <a:endParaRPr lang="en-US" i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33" t="-163" b="49870"/>
          <a:stretch/>
        </p:blipFill>
        <p:spPr>
          <a:xfrm>
            <a:off x="98395" y="2251163"/>
            <a:ext cx="4067591" cy="2707699"/>
          </a:xfrm>
        </p:spPr>
      </p:pic>
      <p:pic>
        <p:nvPicPr>
          <p:cNvPr id="7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0" t="49707" r="49393"/>
          <a:stretch/>
        </p:blipFill>
        <p:spPr>
          <a:xfrm>
            <a:off x="4368993" y="2251163"/>
            <a:ext cx="3795452" cy="2707699"/>
          </a:xfrm>
          <a:prstGeom prst="rect">
            <a:avLst/>
          </a:prstGeom>
        </p:spPr>
      </p:pic>
      <p:pic>
        <p:nvPicPr>
          <p:cNvPr id="8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67" t="49707" r="-424"/>
          <a:stretch/>
        </p:blipFill>
        <p:spPr>
          <a:xfrm>
            <a:off x="8211337" y="2251163"/>
            <a:ext cx="3759964" cy="270769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42646" y="5150005"/>
            <a:ext cx="2397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Comparative model</a:t>
            </a:r>
          </a:p>
          <a:p>
            <a:r>
              <a:rPr lang="en-US" dirty="0" smtClean="0"/>
              <a:t>(aka dominance model)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253012" y="5150005"/>
            <a:ext cx="2102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Multiplicative model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077612" y="5150005"/>
            <a:ext cx="1610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Additive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27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Fig.3 Population growth rate of </a:t>
            </a:r>
            <a:r>
              <a:rPr lang="en-US" sz="3200" i="1" dirty="0" smtClean="0"/>
              <a:t>C. </a:t>
            </a:r>
            <a:r>
              <a:rPr lang="en-US" sz="3200" i="1" dirty="0" err="1" smtClean="0"/>
              <a:t>reinhardtii</a:t>
            </a:r>
            <a:r>
              <a:rPr lang="en-US" sz="3200" dirty="0" smtClean="0"/>
              <a:t> in test environments containing high CO</a:t>
            </a:r>
            <a:r>
              <a:rPr lang="en-US" sz="3200" baseline="-25000" dirty="0" smtClean="0"/>
              <a:t>2</a:t>
            </a:r>
            <a:r>
              <a:rPr lang="en-US" sz="3200" dirty="0" smtClean="0"/>
              <a:t>, low pH and high temperature</a:t>
            </a:r>
            <a:endParaRPr lang="en-US" sz="3200" baseline="-25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1851" y="1375273"/>
            <a:ext cx="7808549" cy="50597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50013" y="6133672"/>
            <a:ext cx="2261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 Will be reproduced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6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figures from SI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4442" y="1690688"/>
            <a:ext cx="7647750" cy="4370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10154" y="6178062"/>
            <a:ext cx="9167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 S1. Population extinction risks of </a:t>
            </a:r>
            <a:r>
              <a:rPr lang="en-US" i="1" dirty="0" smtClean="0"/>
              <a:t>C. </a:t>
            </a:r>
            <a:r>
              <a:rPr lang="en-US" i="1" dirty="0" err="1" smtClean="0"/>
              <a:t>reinhardtii</a:t>
            </a:r>
            <a:r>
              <a:rPr lang="en-US" i="1" dirty="0" smtClean="0"/>
              <a:t> </a:t>
            </a:r>
            <a:r>
              <a:rPr lang="en-US" dirty="0" smtClean="0"/>
              <a:t>at different numbers of environmental drivers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82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figures from SI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10154" y="6178062"/>
            <a:ext cx="613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 S3. Effect of sampling from a finite number of environments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8584" y="1544271"/>
            <a:ext cx="480037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7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figures from SI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10154" y="6178062"/>
            <a:ext cx="8067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 S6. Population growth curves of </a:t>
            </a:r>
            <a:r>
              <a:rPr lang="en-US" i="1" dirty="0" smtClean="0"/>
              <a:t>C. </a:t>
            </a:r>
            <a:r>
              <a:rPr lang="en-US" i="1" dirty="0" err="1" smtClean="0"/>
              <a:t>reinhardtii</a:t>
            </a:r>
            <a:r>
              <a:rPr lang="en-US" i="1" dirty="0" smtClean="0"/>
              <a:t> </a:t>
            </a:r>
            <a:r>
              <a:rPr lang="en-US" dirty="0" smtClean="0"/>
              <a:t>under 0 to 8 environmental drivers.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90" y="1645018"/>
            <a:ext cx="4295530" cy="31801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1501" y="2013749"/>
            <a:ext cx="4240223" cy="31801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4654" y="2461523"/>
            <a:ext cx="4246350" cy="318016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4858" y="3399449"/>
            <a:ext cx="3433856" cy="24960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69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hlinkClick r:id="rId2" action="ppaction://hlinkfile"/>
              </a:rPr>
              <a:t>file:///Users/garnier/Dropbox/PHD/GitHub/RREEBES/Brennan_Collins_2015_Nat-Clim_change/report.html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80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 smtClean="0"/>
              <a:t>Chlamydomonas</a:t>
            </a:r>
            <a:r>
              <a:rPr lang="en-US" i="1" dirty="0" smtClean="0"/>
              <a:t> </a:t>
            </a:r>
            <a:r>
              <a:rPr lang="en-US" i="1" dirty="0" err="1" smtClean="0"/>
              <a:t>reinhardtii</a:t>
            </a:r>
            <a:endParaRPr lang="en-US" i="1" dirty="0" smtClean="0"/>
          </a:p>
          <a:p>
            <a:endParaRPr lang="en-US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846" y="365125"/>
            <a:ext cx="2931217" cy="1950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041" y="1340421"/>
            <a:ext cx="2827588" cy="137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9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 smtClean="0"/>
              <a:t>Chlamydomonas</a:t>
            </a:r>
            <a:r>
              <a:rPr lang="en-US" i="1" dirty="0" smtClean="0"/>
              <a:t> </a:t>
            </a:r>
            <a:r>
              <a:rPr lang="en-US" i="1" dirty="0" err="1" smtClean="0"/>
              <a:t>reinhardtii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response variable: </a:t>
            </a:r>
          </a:p>
          <a:p>
            <a:pPr lvl="1"/>
            <a:r>
              <a:rPr lang="en-US" dirty="0" smtClean="0"/>
              <a:t>growth rate</a:t>
            </a:r>
          </a:p>
          <a:p>
            <a:endParaRPr lang="en-US" i="1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846" y="365125"/>
            <a:ext cx="2931217" cy="1950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041" y="1340421"/>
            <a:ext cx="2827588" cy="13784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3339" y="4001294"/>
            <a:ext cx="3454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64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 smtClean="0"/>
              <a:t>Chlamydomonas</a:t>
            </a:r>
            <a:r>
              <a:rPr lang="en-US" i="1" dirty="0" smtClean="0"/>
              <a:t> </a:t>
            </a:r>
            <a:r>
              <a:rPr lang="en-US" i="1" dirty="0" err="1" smtClean="0"/>
              <a:t>reinhardtii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response variable: </a:t>
            </a:r>
          </a:p>
          <a:p>
            <a:pPr lvl="1"/>
            <a:r>
              <a:rPr lang="en-US" dirty="0" smtClean="0"/>
              <a:t>growth rate</a:t>
            </a:r>
          </a:p>
          <a:p>
            <a:endParaRPr lang="en-US" i="1" dirty="0"/>
          </a:p>
          <a:p>
            <a:endParaRPr lang="en-US" dirty="0" smtClean="0"/>
          </a:p>
          <a:p>
            <a:r>
              <a:rPr lang="en-US" dirty="0" smtClean="0"/>
              <a:t>8 environmental drivers</a:t>
            </a:r>
          </a:p>
          <a:p>
            <a:pPr lvl="1"/>
            <a:r>
              <a:rPr lang="en-US" dirty="0" smtClean="0"/>
              <a:t>96 treatments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2846" y="365125"/>
            <a:ext cx="2931217" cy="19505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041" y="1340421"/>
            <a:ext cx="2827588" cy="13784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0226" y="3180191"/>
            <a:ext cx="5913705" cy="34717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3339" y="4001294"/>
            <a:ext cx="3454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0443" y="267129"/>
            <a:ext cx="6096922" cy="642648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90184" y="6324282"/>
            <a:ext cx="141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x</a:t>
            </a:r>
            <a:r>
              <a:rPr lang="en-US" smtClean="0"/>
              <a:t> 3 replicates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0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966699" cy="4351338"/>
          </a:xfrm>
        </p:spPr>
        <p:txBody>
          <a:bodyPr/>
          <a:lstStyle/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smtClean="0">
                <a:sym typeface="Wingdings"/>
              </a:rPr>
              <a:t> </a:t>
            </a:r>
            <a:r>
              <a:rPr lang="en-US" dirty="0" smtClean="0"/>
              <a:t>Can we predict the growth rate when multiple environmental drivers occur?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4899" y="365125"/>
            <a:ext cx="6134079" cy="59670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05200" y="6332128"/>
            <a:ext cx="51337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From C</a:t>
            </a:r>
            <a:r>
              <a:rPr lang="de-CH" sz="1400" dirty="0" err="1" smtClean="0"/>
              <a:t>ôté</a:t>
            </a:r>
            <a:r>
              <a:rPr lang="de-CH" sz="1400" dirty="0" smtClean="0"/>
              <a:t>, Darling </a:t>
            </a:r>
            <a:r>
              <a:rPr lang="de-CH" sz="1400" dirty="0" err="1" smtClean="0"/>
              <a:t>and</a:t>
            </a:r>
            <a:r>
              <a:rPr lang="de-CH" sz="1400" dirty="0" smtClean="0"/>
              <a:t> Brown (2016) </a:t>
            </a:r>
            <a:r>
              <a:rPr lang="de-CH" sz="1400" i="1" dirty="0" err="1" smtClean="0"/>
              <a:t>Proc</a:t>
            </a:r>
            <a:r>
              <a:rPr lang="de-CH" sz="1400" i="1" dirty="0" smtClean="0"/>
              <a:t>. R. </a:t>
            </a:r>
            <a:r>
              <a:rPr lang="de-CH" sz="1400" i="1" dirty="0" err="1" smtClean="0"/>
              <a:t>Soc</a:t>
            </a:r>
            <a:r>
              <a:rPr lang="de-CH" sz="1400" i="1" dirty="0" smtClean="0"/>
              <a:t>. B. </a:t>
            </a:r>
            <a:r>
              <a:rPr lang="de-CH" sz="1400" b="1" dirty="0" smtClean="0"/>
              <a:t>283</a:t>
            </a:r>
            <a:r>
              <a:rPr lang="de-CH" sz="1400" dirty="0" smtClean="0"/>
              <a:t>: 20152592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7607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goal of the reproduction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Interest of multiple environmental drivers</a:t>
            </a:r>
          </a:p>
          <a:p>
            <a:r>
              <a:rPr lang="en-US" dirty="0" smtClean="0"/>
              <a:t>Learn more about Generalized Mixed Models </a:t>
            </a:r>
          </a:p>
          <a:p>
            <a:pPr lvl="1"/>
            <a:r>
              <a:rPr lang="en-US" dirty="0" smtClean="0"/>
              <a:t>here, GAM: Generalized Additive Model</a:t>
            </a:r>
          </a:p>
          <a:p>
            <a:r>
              <a:rPr lang="en-US" dirty="0" smtClean="0"/>
              <a:t>Compare models and results with my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4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Fig.1 Cartoon of the effects of multiple drivers on organismal function using environmental tolerance curve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769" y="1928367"/>
            <a:ext cx="7202339" cy="5401754"/>
          </a:xfrm>
        </p:spPr>
      </p:pic>
      <p:sp>
        <p:nvSpPr>
          <p:cNvPr id="5" name="TextBox 4"/>
          <p:cNvSpPr txBox="1"/>
          <p:nvPr/>
        </p:nvSpPr>
        <p:spPr>
          <a:xfrm>
            <a:off x="750013" y="6133672"/>
            <a:ext cx="2635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 Will not be reproduced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31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Fig.2 Population growth rate of </a:t>
            </a:r>
            <a:r>
              <a:rPr lang="en-US" i="1" dirty="0" smtClean="0"/>
              <a:t>C. </a:t>
            </a:r>
            <a:r>
              <a:rPr lang="en-US" i="1" dirty="0" err="1" smtClean="0"/>
              <a:t>reinhardtii</a:t>
            </a:r>
            <a:r>
              <a:rPr lang="en-US" dirty="0" smtClean="0"/>
              <a:t> under zero to eight environmental drivers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0013" y="6133672"/>
            <a:ext cx="2261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/>
              </a:rPr>
              <a:t> Will be reproduced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77770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281</Words>
  <Application>Microsoft Macintosh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Calibri Light</vt:lpstr>
      <vt:lpstr>Wingdings</vt:lpstr>
      <vt:lpstr>Arial</vt:lpstr>
      <vt:lpstr>Office Theme</vt:lpstr>
      <vt:lpstr>Growth responses of a green alga to multiple environmental drivers</vt:lpstr>
      <vt:lpstr>The study</vt:lpstr>
      <vt:lpstr>The study</vt:lpstr>
      <vt:lpstr>The study</vt:lpstr>
      <vt:lpstr>PowerPoint Presentation</vt:lpstr>
      <vt:lpstr>The question</vt:lpstr>
      <vt:lpstr>The goal of the reproduction</vt:lpstr>
      <vt:lpstr>Fig.1 Cartoon of the effects of multiple drivers on organismal function using environmental tolerance curve</vt:lpstr>
      <vt:lpstr>Fig.2 Population growth rate of C. reinhardtii under zero to eight environmental drivers</vt:lpstr>
      <vt:lpstr>Fig.2a Population growth rate of C. reinhardtii under zero to eight environmental drivers</vt:lpstr>
      <vt:lpstr>Fig.2b-d Population growth rate predicted by a model (triangles) versus observed (points)</vt:lpstr>
      <vt:lpstr>Fig.3 Population growth rate of C. reinhardtii in test environments containing high CO2, low pH and high temperature</vt:lpstr>
      <vt:lpstr>Others figures from SI</vt:lpstr>
      <vt:lpstr>Others figures from SI</vt:lpstr>
      <vt:lpstr>Others figures from SI</vt:lpstr>
      <vt:lpstr>The reproduction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Growth responses of a green alga to multiple environmental drivers</dc:title>
  <dc:creator>Aurelie Garnier</dc:creator>
  <cp:lastModifiedBy>Aurelie Garnier</cp:lastModifiedBy>
  <cp:revision>9</cp:revision>
  <dcterms:created xsi:type="dcterms:W3CDTF">2016-03-08T10:07:38Z</dcterms:created>
  <dcterms:modified xsi:type="dcterms:W3CDTF">2016-03-08T12:45:29Z</dcterms:modified>
</cp:coreProperties>
</file>

<file path=docProps/thumbnail.jpeg>
</file>